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2"/>
  </p:notesMasterIdLst>
  <p:handoutMasterIdLst>
    <p:handoutMasterId r:id="rId53"/>
  </p:handoutMasterIdLst>
  <p:sldIdLst>
    <p:sldId id="2147479666" r:id="rId8"/>
    <p:sldId id="2147479692" r:id="rId9"/>
    <p:sldId id="2147479616" r:id="rId10"/>
    <p:sldId id="2147479707" r:id="rId11"/>
    <p:sldId id="2147479693" r:id="rId12"/>
    <p:sldId id="2147479694" r:id="rId13"/>
    <p:sldId id="2147479706" r:id="rId14"/>
    <p:sldId id="2147479695" r:id="rId15"/>
    <p:sldId id="2147479608" r:id="rId16"/>
    <p:sldId id="2147479619" r:id="rId17"/>
    <p:sldId id="2147479628" r:id="rId18"/>
    <p:sldId id="2147479696" r:id="rId19"/>
    <p:sldId id="2147479705" r:id="rId20"/>
    <p:sldId id="2147479700" r:id="rId21"/>
    <p:sldId id="2147479701" r:id="rId22"/>
    <p:sldId id="2147479697" r:id="rId23"/>
    <p:sldId id="2147479698" r:id="rId24"/>
    <p:sldId id="2147479699" r:id="rId25"/>
    <p:sldId id="2147479721" r:id="rId26"/>
    <p:sldId id="2147479708" r:id="rId27"/>
    <p:sldId id="2147479702" r:id="rId28"/>
    <p:sldId id="2147479703" r:id="rId29"/>
    <p:sldId id="2147479704" r:id="rId30"/>
    <p:sldId id="2147479722" r:id="rId31"/>
    <p:sldId id="2147479709" r:id="rId32"/>
    <p:sldId id="2147479710" r:id="rId33"/>
    <p:sldId id="2147479711" r:id="rId34"/>
    <p:sldId id="2147479712" r:id="rId35"/>
    <p:sldId id="2147479713" r:id="rId36"/>
    <p:sldId id="2147479714" r:id="rId37"/>
    <p:sldId id="2147479715" r:id="rId38"/>
    <p:sldId id="2147479716" r:id="rId39"/>
    <p:sldId id="2147479723" r:id="rId40"/>
    <p:sldId id="2147479717" r:id="rId41"/>
    <p:sldId id="2147479725" r:id="rId42"/>
    <p:sldId id="2147479724" r:id="rId43"/>
    <p:sldId id="2147479719" r:id="rId44"/>
    <p:sldId id="2147479720" r:id="rId45"/>
    <p:sldId id="2147479718" r:id="rId46"/>
    <p:sldId id="2147479683" r:id="rId47"/>
    <p:sldId id="2147479691" r:id="rId48"/>
    <p:sldId id="2147479687" r:id="rId49"/>
    <p:sldId id="2147479690" r:id="rId50"/>
    <p:sldId id="2147479584" r:id="rId51"/>
  </p:sldIdLst>
  <p:sldSz cx="12192000" cy="6858000"/>
  <p:notesSz cx="6858000" cy="9144000"/>
  <p:embeddedFontLs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Lato" panose="020F0502020204030203" pitchFamily="34" charset="0"/>
      <p:regular r:id="rId58"/>
      <p:bold r:id="rId59"/>
      <p:italic r:id="rId60"/>
      <p:boldItalic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  <p:embeddedFont>
      <p:font typeface="Segoe UI Semibold" panose="020B0702040204020203" pitchFamily="34" charset="0"/>
      <p:regular r:id="rId66"/>
      <p:bold r:id="rId67"/>
      <p:boldItalic r:id="rId6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</p14:sldIdLst>
        </p14:section>
        <p14:section name="General" id="{D684342D-205C-44C4-BCDF-9F058F3C9641}">
          <p14:sldIdLst>
            <p14:sldId id="2147479692"/>
            <p14:sldId id="2147479616"/>
          </p14:sldIdLst>
        </p14:section>
        <p14:section name="Tokens" id="{0033F564-C6FF-4997-9910-D2237BDCF225}">
          <p14:sldIdLst>
            <p14:sldId id="2147479707"/>
            <p14:sldId id="2147479693"/>
            <p14:sldId id="2147479694"/>
          </p14:sldIdLst>
        </p14:section>
        <p14:section name="Embeddings" id="{91DD19DD-438C-4299-9EBE-9AA28A01985C}">
          <p14:sldIdLst>
            <p14:sldId id="2147479706"/>
            <p14:sldId id="2147479695"/>
            <p14:sldId id="2147479608"/>
            <p14:sldId id="2147479619"/>
            <p14:sldId id="2147479628"/>
            <p14:sldId id="2147479696"/>
          </p14:sldIdLst>
        </p14:section>
        <p14:section name="Vector DBs" id="{8E9BA609-B41D-48CD-8E4D-C93DA25ADE1E}">
          <p14:sldIdLst>
            <p14:sldId id="2147479705"/>
            <p14:sldId id="2147479700"/>
            <p14:sldId id="2147479701"/>
            <p14:sldId id="2147479697"/>
            <p14:sldId id="2147479698"/>
            <p14:sldId id="2147479699"/>
            <p14:sldId id="2147479721"/>
          </p14:sldIdLst>
        </p14:section>
        <p14:section name="Completions" id="{6BB23D72-2463-46BD-98EB-8B6693210EBE}">
          <p14:sldIdLst>
            <p14:sldId id="2147479708"/>
            <p14:sldId id="2147479702"/>
            <p14:sldId id="2147479703"/>
            <p14:sldId id="2147479704"/>
          </p14:sldIdLst>
        </p14:section>
        <p14:section name="Some Theory" id="{12678E9F-979A-4D0A-B2B3-4FEF5539B2BF}">
          <p14:sldIdLst>
            <p14:sldId id="2147479722"/>
            <p14:sldId id="2147479709"/>
            <p14:sldId id="2147479710"/>
            <p14:sldId id="2147479711"/>
            <p14:sldId id="2147479712"/>
            <p14:sldId id="2147479713"/>
            <p14:sldId id="2147479714"/>
            <p14:sldId id="2147479715"/>
            <p14:sldId id="2147479716"/>
          </p14:sldIdLst>
        </p14:section>
        <p14:section name="RAG" id="{B819FF3D-3AEC-4DCF-A1AA-823C55AB8806}">
          <p14:sldIdLst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20"/>
            <p14:sldId id="2147479718"/>
          </p14:sldIdLst>
        </p14:section>
        <p14:section name="Process Framework" id="{D46A4CCC-AE8E-4852-9E90-B0883151028B}">
          <p14:sldIdLst>
            <p14:sldId id="2147479683"/>
            <p14:sldId id="2147479691"/>
            <p14:sldId id="2147479687"/>
            <p14:sldId id="2147479690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88117" autoAdjust="0"/>
  </p:normalViewPr>
  <p:slideViewPr>
    <p:cSldViewPr snapToGrid="0">
      <p:cViewPr>
        <p:scale>
          <a:sx n="75" d="100"/>
          <a:sy n="75" d="100"/>
        </p:scale>
        <p:origin x="48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8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4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font" Target="fonts/font2.fntdata"/><Relationship Id="rId7" Type="http://schemas.openxmlformats.org/officeDocument/2006/relationships/slideMaster" Target="slideMasters/slideMaster4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5/23/2025 8:28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5/23/2025 8:28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5/23/2025 8:50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openai.com/improving-mathematical-reasoning-with-process-supervision/Lets_Verify_Step_by_Step.pdf" TargetMode="External"/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****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5" Type="http://schemas.openxmlformats.org/officeDocument/2006/relationships/hyperlink" Target="https://customervoice.microsoft.com/Pages/ResponsePage.aspx?id=v4j5cvGGr0GRqy180BHbR7en2Ais5pxKtso_Pz4b1_xUNTZBNzRKNlVQSFhZMU9aV09EVzYxWFdORCQlQCN0PWcu" TargetMode="External"/><Relationship Id="rId4" Type="http://schemas.openxmlformats.org/officeDocument/2006/relationships/hyperlink" Target="https://ai.azure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ench.ai/#/?Language=a" TargetMode="External"/><Relationship Id="rId1" Type="http://schemas.openxmlformats.org/officeDocument/2006/relationships/slideLayout" Target="../slideLayouts/slideLayout8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emantic-kernel/blob/main/dotnet/samples/GettingStartedWithProcesses/Step00/Steps/LastStep.cs" TargetMode="External"/><Relationship Id="rId2" Type="http://schemas.openxmlformats.org/officeDocument/2006/relationships/hyperlink" Target="https://learn.microsoft.com/en-us/semantic-kernel/frameworks/process/process-framework" TargetMode="External"/><Relationship Id="rId1" Type="http://schemas.openxmlformats.org/officeDocument/2006/relationships/slideLayout" Target="../slideLayouts/slideLayout7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387617" y="533808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-453992" y="564585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-453992" y="390466"/>
            <a:ext cx="4642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AI-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Beyond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Basics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75A1D9-0CA7-45EC-9CD6-51353D375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Consuming Embedding Model </a:t>
            </a:r>
            <a:br>
              <a:rPr lang="en-US" sz="2800" dirty="0"/>
            </a:br>
            <a:r>
              <a:rPr lang="en-US" sz="2800" dirty="0"/>
              <a:t>with HTTP/Post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 in C#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8783A-58E3-1A86-3EF3-D79B9803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B0BA4-7570-48BD-F05B-74DFB4A1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73" y="1445626"/>
            <a:ext cx="5792449" cy="51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417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6F47FC-00F6-ABA3-2AAA-5CEAE89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6" y="229030"/>
            <a:ext cx="6510338" cy="1107996"/>
          </a:xfrm>
        </p:spPr>
        <p:txBody>
          <a:bodyPr/>
          <a:lstStyle/>
          <a:p>
            <a:r>
              <a:rPr lang="en-US" dirty="0"/>
              <a:t>Embeddings in </a:t>
            </a:r>
            <a:br>
              <a:rPr lang="en-US" dirty="0"/>
            </a:br>
            <a:r>
              <a:rPr lang="en-US" dirty="0" err="1"/>
              <a:t>GraphDB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8DEB-C712-56FF-A683-CEDD139B7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581-BA45-0FBA-E8AB-D7C1328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83" y="0"/>
            <a:ext cx="8166517" cy="7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9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pPr lvl="1"/>
            <a:r>
              <a:rPr lang="en-US" dirty="0"/>
              <a:t>In Azure</a:t>
            </a:r>
          </a:p>
          <a:p>
            <a:pPr lvl="1"/>
            <a:r>
              <a:rPr lang="en-US" dirty="0"/>
              <a:t>On-Prem</a:t>
            </a:r>
          </a:p>
          <a:p>
            <a:r>
              <a:rPr lang="en-US" dirty="0">
                <a:hlinkClick r:id="rId2"/>
              </a:rPr>
              <a:t>SQL Server Native Vector Search for .NET Developers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03A91D-1AF3-6994-70F9-B79071C2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Vector Type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D1D4D4-1822-7D68-9B94-16512768F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8112" y="2559254"/>
            <a:ext cx="5902321" cy="72706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0" tIns="0" rIns="0" bIns="1713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sqlCmd.Parameters.AddWithValue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Arial Unicode MS"/>
              </a:rPr>
              <a:t>"@Vector"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,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JsonSerializer.Serialize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101FD"/>
                </a:solidFill>
                <a:effectLst/>
                <a:latin typeface="Arial Unicode MS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101FD"/>
                </a:solidFill>
                <a:effectLst/>
                <a:latin typeface="Arial Unicode MS"/>
              </a:rPr>
              <a:t>float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[] { 1.12f, 2.22f, 3.33f }));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35430-A51E-0799-7126-0C51CEE0BC22}"/>
              </a:ext>
            </a:extLst>
          </p:cNvPr>
          <p:cNvSpPr txBox="1"/>
          <p:nvPr/>
        </p:nvSpPr>
        <p:spPr>
          <a:xfrm>
            <a:off x="2172324" y="4101300"/>
            <a:ext cx="9057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sqlCmd.Parameters.AddWithValue</a:t>
            </a:r>
            <a:r>
              <a:rPr lang="en-US" dirty="0"/>
              <a:t>("</a:t>
            </a:r>
            <a:r>
              <a:rPr lang="en-US" dirty="0">
                <a:solidFill>
                  <a:srgbClr val="A31515"/>
                </a:solidFill>
                <a:latin typeface="Arial Unicode MS"/>
              </a:rPr>
              <a:t>@Vector</a:t>
            </a:r>
            <a:r>
              <a:rPr lang="en-US" dirty="0"/>
              <a:t>", ‘[1.12, 2.22, 3.33]’);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DDF4B-11AF-FAF6-0D5C-B5700E6E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02" y="5168026"/>
            <a:ext cx="4039164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105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B63F5-9775-2502-F70F-1EEA242B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984885"/>
          </a:xfrm>
        </p:spPr>
        <p:txBody>
          <a:bodyPr/>
          <a:lstStyle/>
          <a:p>
            <a:r>
              <a:rPr lang="en-US" dirty="0"/>
              <a:t>ML vs. GenAI</a:t>
            </a:r>
            <a:br>
              <a:rPr lang="en-US" dirty="0"/>
            </a:br>
            <a:r>
              <a:rPr lang="en-US" sz="2800" dirty="0"/>
              <a:t>What is different and why it is important?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6AA6F-C350-69FC-C501-A8A55A14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3695" y="2338307"/>
            <a:ext cx="6510338" cy="33732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Traditional ML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Lot of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GenAI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Pretrained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GPT=General Pretrained Transformer</a:t>
            </a:r>
          </a:p>
          <a:p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2C1477B-EB35-DEA9-F1C4-F7E58D7F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 bwMode="auto">
          <a:xfrm>
            <a:off x="-1937286" y="-45623"/>
            <a:ext cx="6510338" cy="721844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44690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  <a:ea typeface="+mj-ea"/>
                <a:cs typeface="+mj-cs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D7B6-C4A7-687E-144E-1C1F9CE6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32" y="221281"/>
            <a:ext cx="4402298" cy="553998"/>
          </a:xfrm>
        </p:spPr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45703-8623-6856-C53F-961F88FE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0419" y="1287276"/>
            <a:ext cx="4930987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D8BC0C-11D6-F304-C65A-56FEF7DD43B2}"/>
              </a:ext>
            </a:extLst>
          </p:cNvPr>
          <p:cNvSpPr txBox="1">
            <a:spLocks/>
          </p:cNvSpPr>
          <p:nvPr/>
        </p:nvSpPr>
        <p:spPr>
          <a:xfrm>
            <a:off x="456422" y="2013574"/>
            <a:ext cx="2971025" cy="28308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de-DE" sz="2600">
                <a:solidFill>
                  <a:srgbClr val="FFFFFF"/>
                </a:solidFill>
                <a:ea typeface="+mj-ea"/>
                <a:cs typeface="+mj-cs"/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9499344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Application</a:t>
            </a:r>
          </a:p>
          <a:p>
            <a:r>
              <a:rPr lang="en-US" dirty="0"/>
              <a:t>Using OpenAI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Executing </a:t>
            </a:r>
            <a:r>
              <a:rPr lang="en-US" dirty="0" err="1"/>
              <a:t>ChatCompletions</a:t>
            </a:r>
            <a:endParaRPr lang="en-US" dirty="0"/>
          </a:p>
          <a:p>
            <a:r>
              <a:rPr lang="en-US" dirty="0"/>
              <a:t>Presenting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2B6F-58AF-BE8D-E604-189D9480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918-725A-0E30-985D-72A29460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A Scientific look under the hub</a:t>
            </a:r>
          </a:p>
        </p:txBody>
      </p:sp>
    </p:spTree>
    <p:extLst>
      <p:ext uri="{BB962C8B-B14F-4D97-AF65-F5344CB8AC3E}">
        <p14:creationId xmlns:p14="http://schemas.microsoft.com/office/powerpoint/2010/main" val="21540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6BBEBB-DDF6-1EEF-88E3-EE132D31AC63}"/>
              </a:ext>
            </a:extLst>
          </p:cNvPr>
          <p:cNvSpPr txBox="1">
            <a:spLocks/>
          </p:cNvSpPr>
          <p:nvPr/>
        </p:nvSpPr>
        <p:spPr>
          <a:xfrm>
            <a:off x="373857" y="336550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/>
              <a:t>Chain of Tought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813125-E488-B26C-019A-B7D2C140D435}"/>
              </a:ext>
            </a:extLst>
          </p:cNvPr>
          <p:cNvSpPr txBox="1">
            <a:spLocks/>
          </p:cNvSpPr>
          <p:nvPr/>
        </p:nvSpPr>
        <p:spPr>
          <a:xfrm>
            <a:off x="373857" y="1588066"/>
            <a:ext cx="10515600" cy="11873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prompting technique used to improve reasoning </a:t>
            </a:r>
          </a:p>
          <a:p>
            <a:r>
              <a:rPr lang="en-US"/>
              <a:t>Models think step by step before giving an answer.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9EBEE-F55E-1039-3E52-1EFFA522A8CC}"/>
              </a:ext>
            </a:extLst>
          </p:cNvPr>
          <p:cNvSpPr txBox="1"/>
          <p:nvPr/>
        </p:nvSpPr>
        <p:spPr>
          <a:xfrm>
            <a:off x="596367" y="6265347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https://arxiv.org/abs/2201.11903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8A735-C5E3-ACA8-9139-8B54CA1AF16D}"/>
              </a:ext>
            </a:extLst>
          </p:cNvPr>
          <p:cNvSpPr txBox="1"/>
          <p:nvPr/>
        </p:nvSpPr>
        <p:spPr>
          <a:xfrm>
            <a:off x="596367" y="6015936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Google Research, Brain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D8F71-6FB6-5323-A1C2-E735F735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2" y="2913629"/>
            <a:ext cx="8661778" cy="2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1F80D-C2ED-D280-09A3-400EB98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</a:t>
            </a:r>
            <a:r>
              <a:rPr lang="en-US" dirty="0" err="1"/>
              <a:t>Tought</a:t>
            </a:r>
            <a:r>
              <a:rPr lang="en-US" dirty="0"/>
              <a:t>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BE60-D198-12E3-FE2B-4A117FCC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2" y="1419386"/>
            <a:ext cx="10400676" cy="49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668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CF27FA-9886-49E5-56AD-1E44E6F0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Reasoning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AB829-F4F7-5DDC-3E2A-FDD743EE7C2E}"/>
              </a:ext>
            </a:extLst>
          </p:cNvPr>
          <p:cNvSpPr txBox="1">
            <a:spLocks/>
          </p:cNvSpPr>
          <p:nvPr/>
        </p:nvSpPr>
        <p:spPr>
          <a:xfrm>
            <a:off x="601133" y="1890920"/>
            <a:ext cx="10515600" cy="307615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Models are </a:t>
            </a:r>
          </a:p>
          <a:p>
            <a:pPr lvl="1"/>
            <a:r>
              <a:rPr lang="en-US" dirty="0"/>
              <a:t>Outcome-Supervised Reward Models (ORM).</a:t>
            </a:r>
          </a:p>
          <a:p>
            <a:pPr lvl="1"/>
            <a:r>
              <a:rPr lang="en-US" dirty="0"/>
              <a:t>They use final answers</a:t>
            </a:r>
          </a:p>
          <a:p>
            <a:r>
              <a:rPr lang="en-US" dirty="0"/>
              <a:t>Reasoning Models</a:t>
            </a:r>
          </a:p>
          <a:p>
            <a:pPr lvl="1"/>
            <a:r>
              <a:rPr lang="en-US" dirty="0"/>
              <a:t>Receive Feedback on Each Step in Chain-of-</a:t>
            </a:r>
            <a:r>
              <a:rPr lang="en-US" dirty="0" err="1"/>
              <a:t>Tought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Process Reasoning Models (PRM)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B73E-8701-0EDE-ABB7-547D89C5374E}"/>
              </a:ext>
            </a:extLst>
          </p:cNvPr>
          <p:cNvSpPr txBox="1"/>
          <p:nvPr/>
        </p:nvSpPr>
        <p:spPr>
          <a:xfrm>
            <a:off x="270447" y="6308209"/>
            <a:ext cx="11651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https://cdn.openai.com/improving-mathematical-reasoning-with-process-supervision/Lets_Verify_Step_by_Step.pdf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9963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30E37-96C1-A003-6762-35B7872E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2" y="327169"/>
            <a:ext cx="10577567" cy="553998"/>
          </a:xfrm>
        </p:spPr>
        <p:txBody>
          <a:bodyPr/>
          <a:lstStyle/>
          <a:p>
            <a:r>
              <a:rPr lang="en-US" dirty="0"/>
              <a:t>Human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71903-5ED4-110C-3D66-02DB97E9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" y="1177501"/>
            <a:ext cx="1144112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686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60E27-5FBE-5DAC-91F8-94F40C45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BFD13-F434-45D2-F2B4-12960395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" y="106510"/>
            <a:ext cx="12001855" cy="6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2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2240613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AI Foundry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https://ai.azure.com/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Request Access </a:t>
            </a:r>
            <a:r>
              <a:rPr lang="de-DE" dirty="0" err="1">
                <a:hlinkClick r:id="rId5"/>
              </a:rPr>
              <a:t>to</a:t>
            </a:r>
            <a:r>
              <a:rPr lang="de-DE" dirty="0">
                <a:hlinkClick r:id="rId5"/>
              </a:rPr>
              <a:t> Azure </a:t>
            </a:r>
            <a:r>
              <a:rPr lang="de-DE" dirty="0" err="1">
                <a:hlinkClick r:id="rId5"/>
              </a:rPr>
              <a:t>OpenAI</a:t>
            </a:r>
            <a:r>
              <a:rPr lang="de-DE" dirty="0">
                <a:hlinkClick r:id="rId5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A315A-F205-6795-A034-E3EBA4E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 dirty="0"/>
              <a:t>Comparison: </a:t>
            </a:r>
            <a:r>
              <a:rPr lang="en-US" dirty="0" err="1"/>
              <a:t>CoT</a:t>
            </a:r>
            <a:r>
              <a:rPr lang="en-US" dirty="0"/>
              <a:t> vs. PRM (</a:t>
            </a:r>
            <a:r>
              <a:rPr lang="en-US" sz="3200" dirty="0"/>
              <a:t>Process Reasoning Models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3BA8E-C9FC-9946-B6D8-4AE558DE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1681182"/>
            <a:ext cx="4636448" cy="439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6D14C-B540-4298-1533-19A48E20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63" y="1681182"/>
            <a:ext cx="5978569" cy="4398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152FC-1283-B8B2-4001-FB51F3B390ED}"/>
              </a:ext>
            </a:extLst>
          </p:cNvPr>
          <p:cNvSpPr txBox="1"/>
          <p:nvPr/>
        </p:nvSpPr>
        <p:spPr>
          <a:xfrm>
            <a:off x="5745398" y="6211669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Hendrycks, C. Burns, S. </a:t>
            </a:r>
            <a:r>
              <a:rPr lang="en-US" sz="1200" i="1" dirty="0" err="1"/>
              <a:t>Kadavath</a:t>
            </a:r>
            <a:r>
              <a:rPr lang="en-US" sz="1200" i="1" dirty="0"/>
              <a:t>, A. Arora, S. Basart, E. Tang, D. Song, and J. Steinhardt. Measuring mathematical problem solving with the math dataset.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arXiv:2103.03874, 2021</a:t>
            </a:r>
          </a:p>
        </p:txBody>
      </p:sp>
    </p:spTree>
    <p:extLst>
      <p:ext uri="{BB962C8B-B14F-4D97-AF65-F5344CB8AC3E}">
        <p14:creationId xmlns:p14="http://schemas.microsoft.com/office/powerpoint/2010/main" val="197792967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C008CA-62D4-D8A2-26C0-7492FB4D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5" y="123335"/>
            <a:ext cx="4354511" cy="1107996"/>
          </a:xfrm>
        </p:spPr>
        <p:txBody>
          <a:bodyPr/>
          <a:lstStyle/>
          <a:p>
            <a:r>
              <a:rPr lang="de-DE" dirty="0"/>
              <a:t>Model </a:t>
            </a:r>
            <a:br>
              <a:rPr lang="de-DE" dirty="0"/>
            </a:br>
            <a:r>
              <a:rPr lang="de-DE" dirty="0"/>
              <a:t>Performance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E21CC-B9E4-46ED-F541-AAAA03C1E775}"/>
              </a:ext>
            </a:extLst>
          </p:cNvPr>
          <p:cNvSpPr txBox="1">
            <a:spLocks/>
          </p:cNvSpPr>
          <p:nvPr/>
        </p:nvSpPr>
        <p:spPr>
          <a:xfrm>
            <a:off x="7016924" y="3147100"/>
            <a:ext cx="4775616" cy="87044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hlinkClick r:id="rId2"/>
              </a:rPr>
              <a:t>LiveBench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106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Assistent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ho </a:t>
            </a:r>
            <a:r>
              <a:rPr lang="de-DE" dirty="0" err="1">
                <a:solidFill>
                  <a:schemeClr val="tx1"/>
                </a:solidFill>
              </a:rPr>
              <a:t>wcan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5047825" y="276078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8792817" y="279012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Tool: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FCC3E3F8-5C2A-BB7A-6909-6E791106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88" y="2089688"/>
            <a:ext cx="4768312" cy="47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F530BA-0098-87B4-BF85-469D85B0C6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73360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Both services enable you to build agents using the </a:t>
            </a:r>
            <a:r>
              <a:rPr lang="en-US" sz="2000" b="1" dirty="0"/>
              <a:t>same API and SDKs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Azure offers additional enterprise requirements as </a:t>
            </a:r>
            <a:r>
              <a:rPr lang="en-US" sz="2000" b="1" dirty="0"/>
              <a:t>Azure AI Agent Service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Flexible model selection </a:t>
            </a:r>
            <a:br>
              <a:rPr lang="en-US" sz="2000" dirty="0"/>
            </a:br>
            <a:r>
              <a:rPr lang="en-US" sz="2000" dirty="0"/>
              <a:t>Many Azure OpenAI models, or others such as Llama 3, Mistral and Cohere.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Extensive data integrations </a:t>
            </a:r>
            <a:br>
              <a:rPr lang="en-US" sz="2000" dirty="0"/>
            </a:br>
            <a:r>
              <a:rPr lang="en-US" sz="2000" dirty="0"/>
              <a:t>Grounding with secure enterprise knowledge from various data sources, such as Microsoft Bing, Azure AI Search, and other (your) APIs.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Enterprise grade security </a:t>
            </a:r>
            <a:br>
              <a:rPr lang="en-US" sz="2000" dirty="0"/>
            </a:br>
            <a:r>
              <a:rPr lang="en-US" sz="2000" dirty="0"/>
              <a:t>Ensure data privacy and compliance.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BDC38-EC76-6803-3B1B-10D620BA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492443"/>
          </a:xfrm>
        </p:spPr>
        <p:txBody>
          <a:bodyPr/>
          <a:lstStyle/>
          <a:p>
            <a:r>
              <a:rPr lang="de-DE" sz="3200" dirty="0"/>
              <a:t>Open AI Assistent vs. Azure Agent?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39352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F5842-0726-1B07-B5E7-32306CA47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9CE32E-3619-C50A-FDEE-D2CDF4C8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PROCESS FRAMEWORK</a:t>
            </a:r>
            <a:endParaRPr lang="en-DE" sz="3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BF818D-B182-608C-E946-525E38537651}"/>
              </a:ext>
            </a:extLst>
          </p:cNvPr>
          <p:cNvSpPr txBox="1"/>
          <p:nvPr/>
        </p:nvSpPr>
        <p:spPr>
          <a:xfrm>
            <a:off x="0" y="6335028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Process Framework | Microsoft Learn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591DE-7AA8-4E10-C024-1F45812C5032}"/>
              </a:ext>
            </a:extLst>
          </p:cNvPr>
          <p:cNvSpPr txBox="1"/>
          <p:nvPr/>
        </p:nvSpPr>
        <p:spPr>
          <a:xfrm>
            <a:off x="-82414" y="5971082"/>
            <a:ext cx="683656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semantic-kernel/dotnet/samples/</a:t>
            </a:r>
            <a:r>
              <a:rPr lang="en-US" dirty="0" err="1">
                <a:hlinkClick r:id="rId3"/>
              </a:rPr>
              <a:t>GettingStartedWithProcesses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017A62-9849-E270-413B-098118FF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Framework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22DAA-F55B-022A-7D50-94DBC3D0F454}"/>
              </a:ext>
            </a:extLst>
          </p:cNvPr>
          <p:cNvSpPr/>
          <p:nvPr/>
        </p:nvSpPr>
        <p:spPr bwMode="auto">
          <a:xfrm>
            <a:off x="3692259" y="2839278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277E6992-1AC7-A0B0-A210-CF3F8D8B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122" y="2971799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A82F12-AF8D-0635-E5AD-A2A78822F57F}"/>
              </a:ext>
            </a:extLst>
          </p:cNvPr>
          <p:cNvSpPr/>
          <p:nvPr/>
        </p:nvSpPr>
        <p:spPr bwMode="auto">
          <a:xfrm>
            <a:off x="7170953" y="222233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5B766-ED0A-30D2-E7F1-C941FDB4CFC7}"/>
              </a:ext>
            </a:extLst>
          </p:cNvPr>
          <p:cNvSpPr/>
          <p:nvPr/>
        </p:nvSpPr>
        <p:spPr bwMode="auto">
          <a:xfrm>
            <a:off x="7170955" y="3917247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A04DDB-BBE9-45C7-946C-41BDEC17030B}"/>
              </a:ext>
            </a:extLst>
          </p:cNvPr>
          <p:cNvSpPr/>
          <p:nvPr/>
        </p:nvSpPr>
        <p:spPr bwMode="auto">
          <a:xfrm>
            <a:off x="7170953" y="574306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N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819C51-93D5-8060-B37D-DF88FA6ADDAB}"/>
              </a:ext>
            </a:extLst>
          </p:cNvPr>
          <p:cNvCxnSpPr>
            <a:endCxn id="4" idx="1"/>
          </p:cNvCxnSpPr>
          <p:nvPr/>
        </p:nvCxnSpPr>
        <p:spPr>
          <a:xfrm>
            <a:off x="1806522" y="3428999"/>
            <a:ext cx="1885737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CF5A5-6DB7-A3B5-AE35-E9E30B343EB7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5837582" y="2499332"/>
            <a:ext cx="1333371" cy="92966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E03DB-DEEA-225C-9D26-9C3745F0E4FA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37582" y="3429000"/>
            <a:ext cx="1333373" cy="76524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9A89AB-A2CE-F08F-80AE-3FD88416E47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837582" y="3429000"/>
            <a:ext cx="1333371" cy="259106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4016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770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463400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06CEB-1B4D-FC1E-7543-11D2926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D2765D-A318-CCD3-F077-59651236C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tokens in C#</a:t>
            </a:r>
          </a:p>
        </p:txBody>
      </p:sp>
    </p:spTree>
    <p:extLst>
      <p:ext uri="{BB962C8B-B14F-4D97-AF65-F5344CB8AC3E}">
        <p14:creationId xmlns:p14="http://schemas.microsoft.com/office/powerpoint/2010/main" val="82217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18952</TotalTime>
  <Words>1073</Words>
  <Application>Microsoft Office PowerPoint</Application>
  <PresentationFormat>Widescreen</PresentationFormat>
  <Paragraphs>202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Segoe UI</vt:lpstr>
      <vt:lpstr>Consolas</vt:lpstr>
      <vt:lpstr>var(--font-family-secondary)</vt:lpstr>
      <vt:lpstr>Lato</vt:lpstr>
      <vt:lpstr>Wingdings</vt:lpstr>
      <vt:lpstr>Arial</vt:lpstr>
      <vt:lpstr>Arial Unicode MS</vt:lpstr>
      <vt:lpstr>Segoe UI Semibold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ML vs. GenAI What is different and why it is important?</vt:lpstr>
      <vt:lpstr>PowerPoint Presentation</vt:lpstr>
      <vt:lpstr>TOKENS</vt:lpstr>
      <vt:lpstr>What are Tokens?</vt:lpstr>
      <vt:lpstr>DEMO</vt:lpstr>
      <vt:lpstr>EMBEDDINGS</vt:lpstr>
      <vt:lpstr>Embeddings</vt:lpstr>
      <vt:lpstr>PowerPoint Presentation</vt:lpstr>
      <vt:lpstr>Similarity Between Multidimensional Vectors</vt:lpstr>
      <vt:lpstr>When to use Embeddings?</vt:lpstr>
      <vt:lpstr>DEMO</vt:lpstr>
      <vt:lpstr>VECTOR DATABASES</vt:lpstr>
      <vt:lpstr>Graph Databases</vt:lpstr>
      <vt:lpstr>Embeddings in  GraphDB</vt:lpstr>
      <vt:lpstr>Vector DBs</vt:lpstr>
      <vt:lpstr>SqlServer 2025 Native Vector Search </vt:lpstr>
      <vt:lpstr>The New Vector Type </vt:lpstr>
      <vt:lpstr>DEMO</vt:lpstr>
      <vt:lpstr>COMPLETION MODELS</vt:lpstr>
      <vt:lpstr>Completion  Models</vt:lpstr>
      <vt:lpstr>The algorithm</vt:lpstr>
      <vt:lpstr>DEMO</vt:lpstr>
      <vt:lpstr>A Scientific look under the hub</vt:lpstr>
      <vt:lpstr>PowerPoint Presentation</vt:lpstr>
      <vt:lpstr>The Chain of Tought (CoT)</vt:lpstr>
      <vt:lpstr>Reasoning</vt:lpstr>
      <vt:lpstr>Human Supervised Learning</vt:lpstr>
      <vt:lpstr>PowerPoint Presentation</vt:lpstr>
      <vt:lpstr>Comparison: CoT vs. PRM (Process Reasoning Models)</vt:lpstr>
      <vt:lpstr>Model  Performance</vt:lpstr>
      <vt:lpstr>Extending Models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Open AI Assistent vs. Azure Agent?</vt:lpstr>
      <vt:lpstr>PROCESS FRAMEWORK</vt:lpstr>
      <vt:lpstr>Process Framework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54</cp:revision>
  <dcterms:created xsi:type="dcterms:W3CDTF">2023-08-22T18:29:18Z</dcterms:created>
  <dcterms:modified xsi:type="dcterms:W3CDTF">2025-05-24T11:40:03Z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